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28"/>
  </p:notesMasterIdLst>
  <p:sldIdLst>
    <p:sldId id="284" r:id="rId4"/>
    <p:sldId id="263" r:id="rId5"/>
    <p:sldId id="282" r:id="rId6"/>
    <p:sldId id="259" r:id="rId7"/>
    <p:sldId id="290" r:id="rId8"/>
    <p:sldId id="260" r:id="rId9"/>
    <p:sldId id="278" r:id="rId10"/>
    <p:sldId id="281" r:id="rId11"/>
    <p:sldId id="262" r:id="rId12"/>
    <p:sldId id="279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85" r:id="rId23"/>
    <p:sldId id="277" r:id="rId24"/>
    <p:sldId id="280" r:id="rId25"/>
    <p:sldId id="288" r:id="rId26"/>
    <p:sldId id="27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4BB0C2E-F55C-40EA-A3D0-7FDFDE8A4C9A}">
          <p14:sldIdLst>
            <p14:sldId id="284"/>
            <p14:sldId id="263"/>
            <p14:sldId id="282"/>
            <p14:sldId id="259"/>
            <p14:sldId id="290"/>
            <p14:sldId id="260"/>
            <p14:sldId id="278"/>
            <p14:sldId id="281"/>
            <p14:sldId id="262"/>
            <p14:sldId id="279"/>
            <p14:sldId id="289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Untitled Section" id="{6E9AE7F9-2EFD-4F0B-A906-FD768E3BF79D}">
          <p14:sldIdLst>
            <p14:sldId id="297"/>
            <p14:sldId id="298"/>
            <p14:sldId id="285"/>
            <p14:sldId id="277"/>
            <p14:sldId id="280"/>
            <p14:sldId id="288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9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3A3A"/>
    <a:srgbClr val="A20000"/>
    <a:srgbClr val="E60000"/>
    <a:srgbClr val="FFF7F7"/>
    <a:srgbClr val="FFEFEF"/>
    <a:srgbClr val="FFC7C7"/>
    <a:srgbClr val="FF0000"/>
    <a:srgbClr val="F2B300"/>
    <a:srgbClr val="45CDD7"/>
    <a:srgbClr val="FF7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-24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43CDD6-4336-1DF1-F99F-2B07D4C0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DEE244C-5170-C17A-F5CF-6B51761A2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4FAD918F-EAB3-8C07-48A6-066767217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itosh-Nilmani/SmartHazardDetecto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mart-hazard-detector-seven.vercel.app/" TargetMode="External"/><Relationship Id="rId4" Type="http://schemas.openxmlformats.org/officeDocument/2006/relationships/hyperlink" Target="https://github.com/attipatlanithinchoudary-cpu/SpeedBreakerDetector-RoadGuard-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 dirty="0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CB7-81A8-467B-9A1F-9E1B4199267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Workflow diagram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1543-7BBB-2DB6-BBC4-6B687BDA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85" b="8767"/>
          <a:stretch>
            <a:fillRect/>
          </a:stretch>
        </p:blipFill>
        <p:spPr>
          <a:xfrm>
            <a:off x="952500" y="1044054"/>
            <a:ext cx="10287000" cy="53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1 of our project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CB097-6906-A000-D661-3F5D19C8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3" y="1253546"/>
            <a:ext cx="9842091" cy="4350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75DEEE-5318-9F26-E4F0-DCB0810A65EA}"/>
              </a:ext>
            </a:extLst>
          </p:cNvPr>
          <p:cNvSpPr txBox="1"/>
          <p:nvPr/>
        </p:nvSpPr>
        <p:spPr>
          <a:xfrm>
            <a:off x="1542937" y="5604453"/>
            <a:ext cx="8378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Vodafone Rg" panose="020B0606080202020204"/>
              </a:rPr>
              <a:t>Fig.1. Shows unmarked speed breakers</a:t>
            </a:r>
            <a:endParaRPr lang="en-IN" sz="2000" b="1" dirty="0">
              <a:latin typeface="Vodafone Rg" panose="020B060608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4A035C-8A2E-6667-0023-E485F12E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7AE50D9A-117E-5401-2211-C281C1A03C09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F271C4C5-08F9-692A-E911-D3FD3940C932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B0658BC8-34E0-2732-E805-16B4774FE603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573918D-8CBE-5ABF-318B-77176BDF7638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3160999-0030-ECB5-E0F0-6260978D46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34D05526-EB11-42D6-E456-B730C9E8D6D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221CD-A199-5E37-06E7-FFC6CDAAD56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2 of our project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87DD4-6A49-DD43-3516-BCD2A026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80" y="1251285"/>
            <a:ext cx="10123639" cy="1780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40875-40B0-7AEA-FCC7-913A2FBA2DEC}"/>
              </a:ext>
            </a:extLst>
          </p:cNvPr>
          <p:cNvSpPr txBox="1"/>
          <p:nvPr/>
        </p:nvSpPr>
        <p:spPr>
          <a:xfrm>
            <a:off x="1034179" y="3013948"/>
            <a:ext cx="101236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Vodafone Rg" panose="020B0606080202020204"/>
              </a:rPr>
              <a:t>Fig.2. Adjustable Distance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8F905-9A43-7C38-3371-64221D48AED9}"/>
              </a:ext>
            </a:extLst>
          </p:cNvPr>
          <p:cNvSpPr txBox="1"/>
          <p:nvPr/>
        </p:nvSpPr>
        <p:spPr>
          <a:xfrm>
            <a:off x="475811" y="3429000"/>
            <a:ext cx="66466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3 of our project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DF22F-AC9A-FB49-8F05-7DBEA8FC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79" y="4063506"/>
            <a:ext cx="10168701" cy="171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3A02AC-935E-071F-E90E-819AE215AABA}"/>
              </a:ext>
            </a:extLst>
          </p:cNvPr>
          <p:cNvSpPr txBox="1"/>
          <p:nvPr/>
        </p:nvSpPr>
        <p:spPr>
          <a:xfrm>
            <a:off x="1034178" y="5872358"/>
            <a:ext cx="101236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Vodafone Rg" panose="020B0606080202020204"/>
              </a:rPr>
              <a:t>Fig.3. Shows Hazard types and Severity levels</a:t>
            </a:r>
            <a:endParaRPr lang="en-IN" sz="2000" b="1" dirty="0">
              <a:latin typeface="Vodafone Rg" panose="020B060608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711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16A19-1144-F2A3-5F19-FD5A4A889085}"/>
              </a:ext>
            </a:extLst>
          </p:cNvPr>
          <p:cNvSpPr txBox="1"/>
          <p:nvPr/>
        </p:nvSpPr>
        <p:spPr>
          <a:xfrm>
            <a:off x="452283" y="534370"/>
            <a:ext cx="66466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4 of our project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9C81E-021F-73C0-C76C-F496AB8F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18" y="1219690"/>
            <a:ext cx="10214517" cy="4327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865CD-9EBF-919D-1139-416CCFF89265}"/>
              </a:ext>
            </a:extLst>
          </p:cNvPr>
          <p:cNvSpPr txBox="1"/>
          <p:nvPr/>
        </p:nvSpPr>
        <p:spPr>
          <a:xfrm>
            <a:off x="988742" y="5638310"/>
            <a:ext cx="10214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Vodafone Rg" panose="020B0606080202020204"/>
              </a:rPr>
              <a:t>Fig.4. Shows Severe Hazards </a:t>
            </a:r>
          </a:p>
        </p:txBody>
      </p:sp>
    </p:spTree>
    <p:extLst>
      <p:ext uri="{BB962C8B-B14F-4D97-AF65-F5344CB8AC3E}">
        <p14:creationId xmlns:p14="http://schemas.microsoft.com/office/powerpoint/2010/main" val="118670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1D8D-2A08-CC4B-C9B9-6698DFBEA54B}"/>
              </a:ext>
            </a:extLst>
          </p:cNvPr>
          <p:cNvSpPr txBox="1"/>
          <p:nvPr/>
        </p:nvSpPr>
        <p:spPr>
          <a:xfrm>
            <a:off x="643702" y="546444"/>
            <a:ext cx="66466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5 of our project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8578E-4033-1A79-8399-35A94F08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61" y="1226916"/>
            <a:ext cx="10539677" cy="4504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3A5CD-5D84-3FD6-95EB-ECBCE658B9A6}"/>
              </a:ext>
            </a:extLst>
          </p:cNvPr>
          <p:cNvSpPr txBox="1"/>
          <p:nvPr/>
        </p:nvSpPr>
        <p:spPr>
          <a:xfrm>
            <a:off x="872961" y="5858312"/>
            <a:ext cx="10539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Vodafone Rg" panose="020B0606080202020204"/>
              </a:rPr>
              <a:t>Fig.5. Navigation and Voice Assistance Features</a:t>
            </a:r>
            <a:endParaRPr lang="en-IN" sz="2000" b="1" dirty="0">
              <a:latin typeface="Vodafone Rg" panose="020B060608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6347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9DC912-7017-0EBD-C1B0-44DF4E056BA5}"/>
              </a:ext>
            </a:extLst>
          </p:cNvPr>
          <p:cNvSpPr txBox="1"/>
          <p:nvPr/>
        </p:nvSpPr>
        <p:spPr>
          <a:xfrm>
            <a:off x="330093" y="442207"/>
            <a:ext cx="66496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6 of our project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A1A68-0F23-350B-E6D4-163754C9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4" y="1223010"/>
            <a:ext cx="10851051" cy="4411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F19EA0-590E-5E0C-A7D3-26F204825A82}"/>
              </a:ext>
            </a:extLst>
          </p:cNvPr>
          <p:cNvSpPr txBox="1"/>
          <p:nvPr/>
        </p:nvSpPr>
        <p:spPr>
          <a:xfrm>
            <a:off x="2931288" y="5775960"/>
            <a:ext cx="664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Vodafone Rg" panose="020B0606080202020204"/>
              </a:rPr>
              <a:t>Fig.6. Adding Hazard Types and Severity Levels Features</a:t>
            </a:r>
          </a:p>
        </p:txBody>
      </p:sp>
    </p:spTree>
    <p:extLst>
      <p:ext uri="{BB962C8B-B14F-4D97-AF65-F5344CB8AC3E}">
        <p14:creationId xmlns:p14="http://schemas.microsoft.com/office/powerpoint/2010/main" val="334112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83567-6109-4167-D024-0BBA2C2B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3650"/>
            <a:ext cx="10347767" cy="455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6DA53-E811-9A78-0AE2-FC1F212AC500}"/>
              </a:ext>
            </a:extLst>
          </p:cNvPr>
          <p:cNvSpPr txBox="1"/>
          <p:nvPr/>
        </p:nvSpPr>
        <p:spPr>
          <a:xfrm>
            <a:off x="523754" y="505708"/>
            <a:ext cx="66496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7 of our project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0FBD3-48F6-D538-B80C-6CF47DC998ED}"/>
              </a:ext>
            </a:extLst>
          </p:cNvPr>
          <p:cNvSpPr txBox="1"/>
          <p:nvPr/>
        </p:nvSpPr>
        <p:spPr>
          <a:xfrm>
            <a:off x="2653496" y="5801188"/>
            <a:ext cx="664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Vodafone Rg" panose="020B0606080202020204"/>
              </a:rPr>
              <a:t>Fig.7. Removal of Hazards Features</a:t>
            </a:r>
          </a:p>
        </p:txBody>
      </p:sp>
    </p:spTree>
    <p:extLst>
      <p:ext uri="{BB962C8B-B14F-4D97-AF65-F5344CB8AC3E}">
        <p14:creationId xmlns:p14="http://schemas.microsoft.com/office/powerpoint/2010/main" val="75398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06F2-A40E-0204-B124-041DF1ED378D}"/>
              </a:ext>
            </a:extLst>
          </p:cNvPr>
          <p:cNvSpPr txBox="1"/>
          <p:nvPr/>
        </p:nvSpPr>
        <p:spPr>
          <a:xfrm>
            <a:off x="481781" y="534370"/>
            <a:ext cx="66466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8 of our project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E35B7-D2D8-F682-0D0A-5395171A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4" y="1196652"/>
            <a:ext cx="9031704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BFC69-1B8D-71D6-CF2C-913E53A56669}"/>
              </a:ext>
            </a:extLst>
          </p:cNvPr>
          <p:cNvSpPr txBox="1"/>
          <p:nvPr/>
        </p:nvSpPr>
        <p:spPr>
          <a:xfrm>
            <a:off x="2859118" y="5933352"/>
            <a:ext cx="664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Vodafone Rg" panose="020B0606080202020204"/>
              </a:rPr>
              <a:t>Fig.8. Database Record For Removal Request</a:t>
            </a:r>
          </a:p>
        </p:txBody>
      </p:sp>
    </p:spTree>
    <p:extLst>
      <p:ext uri="{BB962C8B-B14F-4D97-AF65-F5344CB8AC3E}">
        <p14:creationId xmlns:p14="http://schemas.microsoft.com/office/powerpoint/2010/main" val="97843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339A8-DF35-0432-C544-A5C7C00D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64" y="1453228"/>
            <a:ext cx="3983260" cy="4106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7FE77-1FC1-CC47-B19D-8A2CA265638C}"/>
              </a:ext>
            </a:extLst>
          </p:cNvPr>
          <p:cNvSpPr txBox="1"/>
          <p:nvPr/>
        </p:nvSpPr>
        <p:spPr>
          <a:xfrm>
            <a:off x="528256" y="683787"/>
            <a:ext cx="406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9 of our app: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87958-186E-B2CA-4D3E-65C1362102AF}"/>
              </a:ext>
            </a:extLst>
          </p:cNvPr>
          <p:cNvSpPr txBox="1"/>
          <p:nvPr/>
        </p:nvSpPr>
        <p:spPr>
          <a:xfrm>
            <a:off x="6096000" y="683787"/>
            <a:ext cx="4398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10 of our app: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578A2-BB67-4323-87B2-945A05D2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4" y="1299340"/>
            <a:ext cx="4233672" cy="426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E3214-3702-2E43-34EB-34AAE370BF5D}"/>
              </a:ext>
            </a:extLst>
          </p:cNvPr>
          <p:cNvSpPr txBox="1"/>
          <p:nvPr/>
        </p:nvSpPr>
        <p:spPr>
          <a:xfrm>
            <a:off x="744664" y="5597473"/>
            <a:ext cx="33739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Vodafone Rg" panose="020B0606080202020204"/>
              </a:rPr>
              <a:t>Fig.9.Hazard Types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FFAF7-6012-C9C9-0D52-BCBEAD06D80E}"/>
              </a:ext>
            </a:extLst>
          </p:cNvPr>
          <p:cNvSpPr txBox="1"/>
          <p:nvPr/>
        </p:nvSpPr>
        <p:spPr>
          <a:xfrm>
            <a:off x="6364224" y="5686008"/>
            <a:ext cx="31550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Vodafone Rg" panose="020B0606080202020204"/>
              </a:rPr>
              <a:t>Fig.8. Speed bump detected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79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B33B0-9E66-0C49-2A22-57E51FC41412}"/>
              </a:ext>
            </a:extLst>
          </p:cNvPr>
          <p:cNvSpPr txBox="1"/>
          <p:nvPr/>
        </p:nvSpPr>
        <p:spPr>
          <a:xfrm>
            <a:off x="164592" y="658368"/>
            <a:ext cx="4242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11 of our app: 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628991-E394-F2AC-493E-38215F47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4" y="1536192"/>
            <a:ext cx="4129564" cy="4197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884B40-49D8-EA67-22DA-95A8B3FF1384}"/>
              </a:ext>
            </a:extLst>
          </p:cNvPr>
          <p:cNvSpPr txBox="1"/>
          <p:nvPr/>
        </p:nvSpPr>
        <p:spPr>
          <a:xfrm>
            <a:off x="6510528" y="658367"/>
            <a:ext cx="4636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Screenshot 12 of our app: 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7F3A8-5C38-3935-DD82-150114BF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18" y="1427808"/>
            <a:ext cx="4415028" cy="4305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174C0B-D877-5761-2AA5-B58CA64674E0}"/>
              </a:ext>
            </a:extLst>
          </p:cNvPr>
          <p:cNvSpPr txBox="1"/>
          <p:nvPr/>
        </p:nvSpPr>
        <p:spPr>
          <a:xfrm>
            <a:off x="277844" y="5891855"/>
            <a:ext cx="34099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Vodafone Rg" panose="020B0606080202020204"/>
              </a:rPr>
              <a:t>Fig.8. Manual Hazard Addition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3F43D-58D3-DC2A-9332-C0527C69CA20}"/>
              </a:ext>
            </a:extLst>
          </p:cNvPr>
          <p:cNvSpPr txBox="1"/>
          <p:nvPr/>
        </p:nvSpPr>
        <p:spPr>
          <a:xfrm>
            <a:off x="6621018" y="5891855"/>
            <a:ext cx="3898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Vodafone Rg" panose="020B0606080202020204"/>
              </a:rPr>
              <a:t>Fig.8. Adjustable Warning Distance</a:t>
            </a:r>
          </a:p>
        </p:txBody>
      </p:sp>
    </p:spTree>
    <p:extLst>
      <p:ext uri="{BB962C8B-B14F-4D97-AF65-F5344CB8AC3E}">
        <p14:creationId xmlns:p14="http://schemas.microsoft.com/office/powerpoint/2010/main" val="206553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744" y="630239"/>
            <a:ext cx="56610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Project Title: </a:t>
            </a:r>
            <a:b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</a:br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Smart Hazard Detector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CB2C9-6779-3C32-CD66-F4830635225E}"/>
              </a:ext>
            </a:extLst>
          </p:cNvPr>
          <p:cNvSpPr/>
          <p:nvPr/>
        </p:nvSpPr>
        <p:spPr>
          <a:xfrm>
            <a:off x="2362200" y="3622163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Vodafone Rg" panose="020B0606080202020204"/>
                </a:rPr>
                <a:t>Team No. 36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68186" y="5535385"/>
            <a:ext cx="3995057" cy="544287"/>
            <a:chOff x="1273629" y="1436913"/>
            <a:chExt cx="3995057" cy="54428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790700" y="1539779"/>
              <a:ext cx="3215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Vodafone Rg" panose="020B0606080202020204"/>
                </a:rPr>
                <a:t>JSS COLLEGE, BANGALORE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718323" y="2688430"/>
            <a:ext cx="2649509" cy="486383"/>
            <a:chOff x="7588516" y="2309052"/>
            <a:chExt cx="3112851" cy="48638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88516" y="2309052"/>
              <a:ext cx="311285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772790" y="2382966"/>
              <a:ext cx="2744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Vodafone Rg" panose="020B0606080202020204"/>
                </a:rPr>
                <a:t>NITHIN CHOUDARY, CSE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7078145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3ADA-1A54-DFB3-02B3-2903F3C229A1}"/>
              </a:ext>
            </a:extLst>
          </p:cNvPr>
          <p:cNvGrpSpPr/>
          <p:nvPr/>
        </p:nvGrpSpPr>
        <p:grpSpPr>
          <a:xfrm>
            <a:off x="7073200" y="5564337"/>
            <a:ext cx="1774373" cy="486383"/>
            <a:chOff x="7199660" y="4938409"/>
            <a:chExt cx="1774373" cy="48638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C5669-EFCD-F6C2-F878-2812D968D7C1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BB397-5042-E6EC-C8B7-72C2D67E6F17}"/>
                </a:ext>
              </a:extLst>
            </p:cNvPr>
            <p:cNvSpPr txBox="1"/>
            <p:nvPr/>
          </p:nvSpPr>
          <p:spPr>
            <a:xfrm>
              <a:off x="7199660" y="5012323"/>
              <a:ext cx="17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Vodafone Rg" panose="020B0606080202020204"/>
                </a:rPr>
                <a:t>PARITOSH,CSE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72592E-20CD-EA88-F73F-293563117D02}"/>
              </a:ext>
            </a:extLst>
          </p:cNvPr>
          <p:cNvSpPr/>
          <p:nvPr/>
        </p:nvSpPr>
        <p:spPr>
          <a:xfrm>
            <a:off x="9247251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A0ED5C-4294-9DED-35D1-ADB332624E97}"/>
              </a:ext>
            </a:extLst>
          </p:cNvPr>
          <p:cNvGrpSpPr/>
          <p:nvPr/>
        </p:nvGrpSpPr>
        <p:grpSpPr>
          <a:xfrm>
            <a:off x="9374220" y="5564337"/>
            <a:ext cx="1647403" cy="486383"/>
            <a:chOff x="7295744" y="4938409"/>
            <a:chExt cx="1647403" cy="48638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ACFAE00-7A83-9B8F-12D5-4B2385335898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F3CD4-B7BA-8258-4634-2E9E4FBA076D}"/>
                </a:ext>
              </a:extLst>
            </p:cNvPr>
            <p:cNvSpPr txBox="1"/>
            <p:nvPr/>
          </p:nvSpPr>
          <p:spPr>
            <a:xfrm>
              <a:off x="7295744" y="5012323"/>
              <a:ext cx="1647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Vodafone Rg" panose="020B0606080202020204"/>
                </a:rPr>
                <a:t>POOJA, CSE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B570D-D8AD-50CF-8C3D-5D2236587FF1}"/>
              </a:ext>
            </a:extLst>
          </p:cNvPr>
          <p:cNvSpPr/>
          <p:nvPr/>
        </p:nvSpPr>
        <p:spPr>
          <a:xfrm>
            <a:off x="8108455" y="82393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4ECEA5A-6986-C6C1-2ED6-BF63F0EE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33" y="3732411"/>
            <a:ext cx="1585732" cy="15803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5C59E1-29EB-49DE-365A-EAD0272D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78" t="263" r="13078" b="-1037"/>
          <a:stretch>
            <a:fillRect/>
          </a:stretch>
        </p:blipFill>
        <p:spPr>
          <a:xfrm>
            <a:off x="9308979" y="3779385"/>
            <a:ext cx="1650916" cy="16804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8272B92-814F-4060-5B5C-E7B2BED3FC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479"/>
          <a:stretch>
            <a:fillRect/>
          </a:stretch>
        </p:blipFill>
        <p:spPr>
          <a:xfrm>
            <a:off x="8169221" y="881195"/>
            <a:ext cx="1652840" cy="16598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77D9CB9-4C8F-52E8-AEB4-73C0E302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54" y="3779385"/>
            <a:ext cx="1605063" cy="16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6F135-C025-3CEF-312D-E11A7D6F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42" y="771703"/>
            <a:ext cx="10287000" cy="53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WebApp Git Hub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712C8-86F6-0B02-2606-114849919F13}"/>
              </a:ext>
            </a:extLst>
          </p:cNvPr>
          <p:cNvSpPr txBox="1"/>
          <p:nvPr/>
        </p:nvSpPr>
        <p:spPr>
          <a:xfrm>
            <a:off x="3902529" y="3555252"/>
            <a:ext cx="438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9EF0DF-F041-4E1B-5D0E-3EB5B7E4730A}"/>
              </a:ext>
            </a:extLst>
          </p:cNvPr>
          <p:cNvSpPr txBox="1">
            <a:spLocks/>
          </p:cNvSpPr>
          <p:nvPr/>
        </p:nvSpPr>
        <p:spPr>
          <a:xfrm>
            <a:off x="446315" y="17326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Native App Git Hub Link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5966B2-81A0-A25D-8C6D-B04F841FF75D}"/>
              </a:ext>
            </a:extLst>
          </p:cNvPr>
          <p:cNvSpPr txBox="1">
            <a:spLocks/>
          </p:cNvSpPr>
          <p:nvPr/>
        </p:nvSpPr>
        <p:spPr>
          <a:xfrm>
            <a:off x="446314" y="2857039"/>
            <a:ext cx="411654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Project Demo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F3A25-834A-82DB-427F-6EDED8AE63B3}"/>
              </a:ext>
            </a:extLst>
          </p:cNvPr>
          <p:cNvSpPr txBox="1"/>
          <p:nvPr/>
        </p:nvSpPr>
        <p:spPr>
          <a:xfrm>
            <a:off x="446314" y="1213626"/>
            <a:ext cx="5408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hlinkClick r:id="rId3"/>
              </a:rPr>
              <a:t>https://github.com/Paritosh-Nilmani/SmartHazardDetector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FD60F-B68F-C591-5129-BF4ECB9FE7B7}"/>
              </a:ext>
            </a:extLst>
          </p:cNvPr>
          <p:cNvSpPr txBox="1"/>
          <p:nvPr/>
        </p:nvSpPr>
        <p:spPr>
          <a:xfrm>
            <a:off x="446314" y="2318908"/>
            <a:ext cx="765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hlinkClick r:id="rId4"/>
              </a:rPr>
              <a:t>https://github.com/attipatlanithinchoudary-cpu/SpeedBreakerDetector-RoadGuard-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710D4A-24DC-C02B-B80D-D6F204FA9FF1}"/>
              </a:ext>
            </a:extLst>
          </p:cNvPr>
          <p:cNvSpPr txBox="1"/>
          <p:nvPr/>
        </p:nvSpPr>
        <p:spPr>
          <a:xfrm>
            <a:off x="446314" y="3379305"/>
            <a:ext cx="4443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hlinkClick r:id="rId5"/>
              </a:rPr>
              <a:t>https://smart-hazard-detector-seven.vercel.app</a:t>
            </a: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643084" y="77915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BE2AF-617C-D092-0FE1-5D0AEDFB454D}"/>
              </a:ext>
            </a:extLst>
          </p:cNvPr>
          <p:cNvSpPr txBox="1"/>
          <p:nvPr/>
        </p:nvSpPr>
        <p:spPr>
          <a:xfrm>
            <a:off x="1053295" y="1436826"/>
            <a:ext cx="971116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Integration with smart city infrastructure and IoT devices can enable automated hazard detection and real-time alerts.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Cross-platform support for wearable devices can make the system accessible to all road users, ensuring seamless hazard monitoring and verification.</a:t>
            </a:r>
            <a:endParaRPr lang="en-IN" sz="3000" dirty="0">
              <a:latin typeface="Vodafone Rg" panose="020B0606080202020204"/>
            </a:endParaRP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06760"/>
              </p:ext>
            </p:extLst>
          </p:nvPr>
        </p:nvGraphicFramePr>
        <p:xfrm>
          <a:off x="167639" y="1257300"/>
          <a:ext cx="11943879" cy="193548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986301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2127750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2368697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2004586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465029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991516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512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Vodafone Rg" panose="020B060608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  <a:latin typeface="Vodafone Rg" panose="020B060608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  <a:latin typeface="Vodafone Rg" panose="020B060608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Vodafone Rg" panose="020B060608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NITHIN CHOUDARY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SBI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PADMANABHA NAGAR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42170760521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SBIN0007981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PARITOSH NILMANI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INDIAN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MADHEPURA MAIN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6860021926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SAVINGS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IDIB000M259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POOJA SAINI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J&amp;K GRAMEEN BANK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KHERI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3012040940000343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SAVINGS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Vodafone Rg" panose="020B0606080202020204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Vodafone Rg" panose="020B0606080202020204"/>
                          <a:cs typeface="Calibri" panose="020F0502020204030204" pitchFamily="34" charset="0"/>
                        </a:rPr>
                        <a:t>JAKA0GRAMEN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167640" y="3333176"/>
            <a:ext cx="11943879" cy="3120172"/>
            <a:chOff x="593389" y="3345535"/>
            <a:chExt cx="11161532" cy="26670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688512"/>
              <a:ext cx="11021178" cy="324057"/>
              <a:chOff x="593389" y="5688512"/>
              <a:chExt cx="11021178" cy="32405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715951"/>
                <a:ext cx="3127663" cy="28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Vodafone Rg" panose="020B0606080202020204"/>
                  </a:rPr>
                  <a:t>NITHIN CHOUDARY</a:t>
                </a:r>
                <a:endParaRPr lang="en-US" sz="1600" dirty="0">
                  <a:latin typeface="Vodafone Rg" panose="020B0606080202020204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0147" y="5723183"/>
                <a:ext cx="3127663" cy="28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Vodafone Rg" panose="020B0606080202020204"/>
                  </a:rPr>
                  <a:t>PARITOSH NILMANI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86904" y="5688512"/>
                <a:ext cx="3127663" cy="28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Vodafone Rg" panose="020B0606080202020204"/>
                  </a:rPr>
                  <a:t>POOJA SAINI</a:t>
                </a:r>
                <a:endParaRPr lang="en-US" sz="1600" dirty="0">
                  <a:latin typeface="Vodafone Rg" panose="020B0606080202020204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345535"/>
              <a:ext cx="11161532" cy="2377649"/>
              <a:chOff x="593389" y="3345535"/>
              <a:chExt cx="11161532" cy="237764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345535"/>
                <a:ext cx="3099058" cy="2377648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3855656" y="3345536"/>
                <a:ext cx="4218393" cy="2377648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8197389" y="3359336"/>
                <a:ext cx="3557532" cy="2363848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A342FEB-94F0-EC05-9FF6-0BC5F967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5" t="8492" r="10398" b="3797"/>
          <a:stretch>
            <a:fillRect/>
          </a:stretch>
        </p:blipFill>
        <p:spPr>
          <a:xfrm>
            <a:off x="8367661" y="3428999"/>
            <a:ext cx="3656699" cy="2645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3E3C38-5BDF-35BE-8491-5AFA3A27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3" y="3406027"/>
            <a:ext cx="3181121" cy="2668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106C5-F345-CCAE-C0F5-6AB8B8E46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697" y="3406027"/>
            <a:ext cx="4351420" cy="26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,900+ Thank You Presentation Stock Photos, Pictures &amp; Royalty-Free Images  - iStock | Thank you for listening, Thank you sign, Thank you note">
            <a:extLst>
              <a:ext uri="{FF2B5EF4-FFF2-40B4-BE49-F238E27FC236}">
                <a16:creationId xmlns:a16="http://schemas.microsoft.com/office/drawing/2014/main" id="{272A7809-E04E-3CB9-EFC3-1E042F11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290"/>
            <a:ext cx="12192000" cy="62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59228" y="1540329"/>
            <a:ext cx="7616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The Challenge:  </a:t>
            </a:r>
            <a:r>
              <a:rPr lang="en-US" sz="16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Road safety is increasingly at risk as drivers frequently encounter: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7025-B523-83DA-BCFE-644BFFFD528D}"/>
              </a:ext>
            </a:extLst>
          </p:cNvPr>
          <p:cNvSpPr txBox="1"/>
          <p:nvPr/>
        </p:nvSpPr>
        <p:spPr>
          <a:xfrm>
            <a:off x="1613580" y="3725253"/>
            <a:ext cx="9116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Unreliable hazard reporting</a:t>
            </a:r>
            <a:r>
              <a:rPr lang="en-US" sz="16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 – dependence on manual inspections and delayed citizen complaints leads to outdated or incomplete hazard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F36E5-1055-FA30-0468-B0E96C8FC3D0}"/>
              </a:ext>
            </a:extLst>
          </p:cNvPr>
          <p:cNvSpPr txBox="1"/>
          <p:nvPr/>
        </p:nvSpPr>
        <p:spPr>
          <a:xfrm>
            <a:off x="1613580" y="4581102"/>
            <a:ext cx="9116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Dynamic road conditions</a:t>
            </a:r>
            <a:r>
              <a:rPr lang="en-US" sz="16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 – rapid urban development, poor maintenance, night-time driving, and changing road surfaces increase accident risk.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72993-7927-2102-F673-1902A50A3E4B}"/>
              </a:ext>
            </a:extLst>
          </p:cNvPr>
          <p:cNvSpPr txBox="1"/>
          <p:nvPr/>
        </p:nvSpPr>
        <p:spPr>
          <a:xfrm>
            <a:off x="1583418" y="2925187"/>
            <a:ext cx="917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Lack of real-time detection</a:t>
            </a:r>
            <a:r>
              <a:rPr lang="en-US" sz="16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 – existing navigation systems do not provide live updates about newly formed or temporary road hazards.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9C56B-7278-527E-C2EB-E4906C82EE30}"/>
              </a:ext>
            </a:extLst>
          </p:cNvPr>
          <p:cNvSpPr txBox="1"/>
          <p:nvPr/>
        </p:nvSpPr>
        <p:spPr>
          <a:xfrm>
            <a:off x="1583418" y="2109084"/>
            <a:ext cx="917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Unmarked road hazards</a:t>
            </a:r>
            <a:r>
              <a:rPr lang="en-US" sz="16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rPr>
              <a:t> – speed breakers, potholes, and manholes constructed without standard signage or visibility warnings</a:t>
            </a:r>
            <a:r>
              <a:rPr lang="en-US" sz="1600" dirty="0">
                <a:latin typeface="Vodafone Rg" panose="020B0606080202020204"/>
              </a:rPr>
              <a:t>.</a:t>
            </a:r>
            <a:endParaRPr lang="en-US" sz="1600" dirty="0">
              <a:latin typeface="Vodafone Rg" panose="020B0606080202020204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449C8-F714-9EFB-B0B7-CACF73BAFA7A}"/>
              </a:ext>
            </a:extLst>
          </p:cNvPr>
          <p:cNvSpPr txBox="1"/>
          <p:nvPr/>
        </p:nvSpPr>
        <p:spPr>
          <a:xfrm>
            <a:off x="446315" y="5377541"/>
            <a:ext cx="1031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a real-time, intelligent hazard detection system, drivers face sudden braking, vehicle damage, reduced driving comfort, and a higher likelihood of accidents, especially on unfamiliar or poorly maintained roads.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C0354-3D84-8987-C5E7-4FF4BBB144DF}"/>
              </a:ext>
            </a:extLst>
          </p:cNvPr>
          <p:cNvSpPr txBox="1"/>
          <p:nvPr/>
        </p:nvSpPr>
        <p:spPr>
          <a:xfrm>
            <a:off x="348342" y="1137950"/>
            <a:ext cx="303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odafone Rg" panose="020B0606080202020204"/>
                <a:cs typeface="Calibri" panose="020F0502020204030204" pitchFamily="34" charset="0"/>
              </a:rPr>
              <a:t>Smart Hazard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B5146-C950-46CD-4F6D-48EC6ED3349B}"/>
              </a:ext>
            </a:extLst>
          </p:cNvPr>
          <p:cNvGrpSpPr/>
          <p:nvPr/>
        </p:nvGrpSpPr>
        <p:grpSpPr>
          <a:xfrm>
            <a:off x="740228" y="3508836"/>
            <a:ext cx="843190" cy="936171"/>
            <a:chOff x="740228" y="3508836"/>
            <a:chExt cx="843190" cy="9361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7F73E85-72FC-7714-0A8A-5686C51BFFB1}"/>
                </a:ext>
              </a:extLst>
            </p:cNvPr>
            <p:cNvSpPr/>
            <p:nvPr/>
          </p:nvSpPr>
          <p:spPr>
            <a:xfrm rot="5400000">
              <a:off x="693737" y="355532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CE1F2B68-89AA-81EB-5334-9F856329FDF4}"/>
                </a:ext>
              </a:extLst>
            </p:cNvPr>
            <p:cNvSpPr/>
            <p:nvPr/>
          </p:nvSpPr>
          <p:spPr>
            <a:xfrm>
              <a:off x="1041765" y="3798877"/>
              <a:ext cx="352696" cy="352696"/>
            </a:xfrm>
            <a:custGeom>
              <a:avLst/>
              <a:gdLst/>
              <a:ahLst/>
              <a:cxnLst/>
              <a:rect l="l" t="t" r="r" b="b"/>
              <a:pathLst>
                <a:path w="2567875" h="2567875">
                  <a:moveTo>
                    <a:pt x="0" y="0"/>
                  </a:moveTo>
                  <a:lnTo>
                    <a:pt x="2567875" y="0"/>
                  </a:lnTo>
                  <a:lnTo>
                    <a:pt x="2567875" y="2567875"/>
                  </a:lnTo>
                  <a:lnTo>
                    <a:pt x="0" y="256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88D327-54AF-A49C-996C-BC0B60A2F7D2}"/>
              </a:ext>
            </a:extLst>
          </p:cNvPr>
          <p:cNvGrpSpPr/>
          <p:nvPr/>
        </p:nvGrpSpPr>
        <p:grpSpPr>
          <a:xfrm>
            <a:off x="740228" y="4310752"/>
            <a:ext cx="843190" cy="936171"/>
            <a:chOff x="740228" y="4310752"/>
            <a:chExt cx="843190" cy="9361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E4B3C3-E5F6-2873-3224-EAC500DB9AC7}"/>
                </a:ext>
              </a:extLst>
            </p:cNvPr>
            <p:cNvSpPr/>
            <p:nvPr/>
          </p:nvSpPr>
          <p:spPr>
            <a:xfrm rot="5400000">
              <a:off x="693737" y="435724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3632A85D-3531-ACFF-12FA-D91331991648}"/>
                </a:ext>
              </a:extLst>
            </p:cNvPr>
            <p:cNvSpPr/>
            <p:nvPr/>
          </p:nvSpPr>
          <p:spPr>
            <a:xfrm>
              <a:off x="1051560" y="4628748"/>
              <a:ext cx="328339" cy="327518"/>
            </a:xfrm>
            <a:custGeom>
              <a:avLst/>
              <a:gdLst/>
              <a:ahLst/>
              <a:cxnLst/>
              <a:rect l="l" t="t" r="r" b="b"/>
              <a:pathLst>
                <a:path w="4125113" h="4114800">
                  <a:moveTo>
                    <a:pt x="0" y="0"/>
                  </a:moveTo>
                  <a:lnTo>
                    <a:pt x="4125113" y="0"/>
                  </a:lnTo>
                  <a:lnTo>
                    <a:pt x="412511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E66AD4-4CF7-6B02-DA1A-EA6489C6B5B5}"/>
              </a:ext>
            </a:extLst>
          </p:cNvPr>
          <p:cNvGrpSpPr/>
          <p:nvPr/>
        </p:nvGrpSpPr>
        <p:grpSpPr>
          <a:xfrm>
            <a:off x="740228" y="1905004"/>
            <a:ext cx="843190" cy="936171"/>
            <a:chOff x="740228" y="1905004"/>
            <a:chExt cx="843190" cy="9361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4C886E7-C875-7DB2-823D-B7158CC754F6}"/>
                </a:ext>
              </a:extLst>
            </p:cNvPr>
            <p:cNvSpPr/>
            <p:nvPr/>
          </p:nvSpPr>
          <p:spPr>
            <a:xfrm rot="5400000">
              <a:off x="693737" y="195149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DB734B9-CD6B-3328-8467-EECC31BA400A}"/>
                </a:ext>
              </a:extLst>
            </p:cNvPr>
            <p:cNvSpPr/>
            <p:nvPr/>
          </p:nvSpPr>
          <p:spPr>
            <a:xfrm>
              <a:off x="1039771" y="2211326"/>
              <a:ext cx="339449" cy="335206"/>
            </a:xfrm>
            <a:custGeom>
              <a:avLst/>
              <a:gdLst/>
              <a:ahLst/>
              <a:cxnLst/>
              <a:rect l="l" t="t" r="r" b="b"/>
              <a:pathLst>
                <a:path w="4166886" h="4114800">
                  <a:moveTo>
                    <a:pt x="0" y="0"/>
                  </a:moveTo>
                  <a:lnTo>
                    <a:pt x="4166886" y="0"/>
                  </a:lnTo>
                  <a:lnTo>
                    <a:pt x="416688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F44C5D-C025-645A-77AD-D1C756AF83E1}"/>
              </a:ext>
            </a:extLst>
          </p:cNvPr>
          <p:cNvGrpSpPr/>
          <p:nvPr/>
        </p:nvGrpSpPr>
        <p:grpSpPr>
          <a:xfrm>
            <a:off x="740228" y="2706920"/>
            <a:ext cx="843190" cy="936171"/>
            <a:chOff x="740228" y="2706920"/>
            <a:chExt cx="843190" cy="9361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15D06B-D969-0010-DBB0-9DB55F2E981E}"/>
                </a:ext>
              </a:extLst>
            </p:cNvPr>
            <p:cNvSpPr/>
            <p:nvPr/>
          </p:nvSpPr>
          <p:spPr>
            <a:xfrm rot="5400000">
              <a:off x="693737" y="27534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4251940-E354-9E99-B4C2-5907B354930D}"/>
                </a:ext>
              </a:extLst>
            </p:cNvPr>
            <p:cNvSpPr/>
            <p:nvPr/>
          </p:nvSpPr>
          <p:spPr>
            <a:xfrm>
              <a:off x="1030657" y="3001948"/>
              <a:ext cx="363803" cy="366091"/>
            </a:xfrm>
            <a:custGeom>
              <a:avLst/>
              <a:gdLst/>
              <a:ahLst/>
              <a:cxnLst/>
              <a:rect l="l" t="t" r="r" b="b"/>
              <a:pathLst>
                <a:path w="4089083" h="4114800">
                  <a:moveTo>
                    <a:pt x="0" y="0"/>
                  </a:moveTo>
                  <a:lnTo>
                    <a:pt x="4089082" y="0"/>
                  </a:lnTo>
                  <a:lnTo>
                    <a:pt x="408908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21EB7A-369C-8D82-5FB9-CA373BF8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13" t="1437" r="15194" b="3994"/>
          <a:stretch>
            <a:fillRect/>
          </a:stretch>
        </p:blipFill>
        <p:spPr>
          <a:xfrm>
            <a:off x="555585" y="1296365"/>
            <a:ext cx="10845478" cy="4956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B1ECF53D-A9AC-A2BC-5585-98F3B9A7D89C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446315" y="887958"/>
            <a:ext cx="293349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68122-AE3A-A450-95BB-6997399244D9}"/>
              </a:ext>
            </a:extLst>
          </p:cNvPr>
          <p:cNvSpPr txBox="1"/>
          <p:nvPr/>
        </p:nvSpPr>
        <p:spPr>
          <a:xfrm>
            <a:off x="446315" y="1643604"/>
            <a:ext cx="109485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The project delivers a real-time, community-driven system that detects, maps, and validates road hazards using change in elevation.</a:t>
            </a:r>
          </a:p>
          <a:p>
            <a:pPr marL="457200" indent="-457200"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It enhances road safety and driving efficiency by providing timely hazard alerts, accurate visualization, and actionable data for both users and authorities.</a:t>
            </a:r>
            <a:endParaRPr lang="en-IN" sz="3000" dirty="0">
              <a:latin typeface="Vodafone Rg" panose="020B0606080202020204"/>
            </a:endParaRP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E7F05-383B-7C11-B83F-43960B20ED0A}"/>
              </a:ext>
            </a:extLst>
          </p:cNvPr>
          <p:cNvSpPr txBox="1"/>
          <p:nvPr/>
        </p:nvSpPr>
        <p:spPr>
          <a:xfrm>
            <a:off x="348342" y="1137950"/>
            <a:ext cx="1155211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The main device collects data from accelerometer, GPS sensors and change in elevation along z-axis.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The device processes the data using simple signal processing algorithms.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Detected road hazards are stored in a cloud database.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The hazards are displayed on a GIS-based interactive map.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 dirty="0">
                <a:latin typeface="Vodafone Rg" panose="020B0606080202020204"/>
              </a:rPr>
              <a:t>Data is sent and received through the internet.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CB28-836D-8BB8-8DF2-FE477873FAEB}"/>
              </a:ext>
            </a:extLst>
          </p:cNvPr>
          <p:cNvSpPr txBox="1">
            <a:spLocks/>
          </p:cNvSpPr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EB5405-9A31-1486-91F5-C7BBEA611907}"/>
              </a:ext>
            </a:extLst>
          </p:cNvPr>
          <p:cNvGrpSpPr/>
          <p:nvPr/>
        </p:nvGrpSpPr>
        <p:grpSpPr>
          <a:xfrm>
            <a:off x="375556" y="1257300"/>
            <a:ext cx="11511644" cy="3918460"/>
            <a:chOff x="734785" y="1349834"/>
            <a:chExt cx="7414153" cy="39184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84E941-566A-01D9-694F-1E6A94DCBE3A}"/>
                </a:ext>
              </a:extLst>
            </p:cNvPr>
            <p:cNvSpPr txBox="1"/>
            <p:nvPr/>
          </p:nvSpPr>
          <p:spPr>
            <a:xfrm>
              <a:off x="1632855" y="1597212"/>
              <a:ext cx="65160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Vodafone Rg" panose="020B0606080202020204"/>
                  <a:cs typeface="Calibri" panose="020F0502020204030204" pitchFamily="34" charset="0"/>
                </a:rPr>
                <a:t>Device Sensors (Accelerometer and GPS)  and Signal Processing Techniques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BED06D0-D576-04D7-8A6A-59FFC1A77774}"/>
                </a:ext>
              </a:extLst>
            </p:cNvPr>
            <p:cNvSpPr/>
            <p:nvPr/>
          </p:nvSpPr>
          <p:spPr>
            <a:xfrm rot="5400000">
              <a:off x="688294" y="1396325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306874-9D27-72C4-3E5C-C89E3D830C42}"/>
                </a:ext>
              </a:extLst>
            </p:cNvPr>
            <p:cNvSpPr txBox="1"/>
            <p:nvPr/>
          </p:nvSpPr>
          <p:spPr>
            <a:xfrm>
              <a:off x="1632855" y="2471060"/>
              <a:ext cx="539931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500" dirty="0">
                  <a:latin typeface="Vodafone Rg" panose="020B0606080202020204"/>
                  <a:ea typeface="Calibri" panose="020F0502020204030204" pitchFamily="34" charset="0"/>
                  <a:cs typeface="Calibri" panose="020F0502020204030204" pitchFamily="34" charset="0"/>
                </a:rPr>
                <a:t>Google Maps JavaScript API</a:t>
              </a:r>
              <a:r>
                <a:rPr lang="en-US" sz="2500" dirty="0">
                  <a:latin typeface="Vodafone Rg" panose="020B0606080202020204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2FE0FB3-8D2C-2324-E161-4A103A0228AE}"/>
                </a:ext>
              </a:extLst>
            </p:cNvPr>
            <p:cNvSpPr/>
            <p:nvPr/>
          </p:nvSpPr>
          <p:spPr>
            <a:xfrm rot="5400000">
              <a:off x="688294" y="2207311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024B58D-1C2C-B49A-D9A6-5DE565BCFE94}"/>
                </a:ext>
              </a:extLst>
            </p:cNvPr>
            <p:cNvSpPr/>
            <p:nvPr/>
          </p:nvSpPr>
          <p:spPr>
            <a:xfrm rot="5400000">
              <a:off x="688294" y="3018297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B75F5EC-8B32-E4EC-478E-DB3BC6715FF7}"/>
                </a:ext>
              </a:extLst>
            </p:cNvPr>
            <p:cNvSpPr/>
            <p:nvPr/>
          </p:nvSpPr>
          <p:spPr>
            <a:xfrm rot="5400000">
              <a:off x="688294" y="3829283"/>
              <a:ext cx="936171" cy="843190"/>
            </a:xfrm>
            <a:custGeom>
              <a:avLst/>
              <a:gdLst/>
              <a:ahLst/>
              <a:cxnLst/>
              <a:rect l="l" t="t" r="r" b="b"/>
              <a:pathLst>
                <a:path w="1527620" h="4114800">
                  <a:moveTo>
                    <a:pt x="0" y="0"/>
                  </a:moveTo>
                  <a:lnTo>
                    <a:pt x="1527619" y="0"/>
                  </a:lnTo>
                  <a:lnTo>
                    <a:pt x="152761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12328" r="-128568" b="-546691"/>
              </a:stretch>
            </a:blipFill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106472-6F65-BD28-0CFC-F4EAB059773A}"/>
                </a:ext>
              </a:extLst>
            </p:cNvPr>
            <p:cNvSpPr txBox="1"/>
            <p:nvPr/>
          </p:nvSpPr>
          <p:spPr>
            <a:xfrm>
              <a:off x="1632855" y="3259723"/>
              <a:ext cx="4463145" cy="4770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IN" sz="2500" dirty="0">
                  <a:latin typeface="Vodafone Rg" panose="020B0606080202020204"/>
                  <a:ea typeface="Calibri" panose="020F0502020204030204" pitchFamily="34" charset="0"/>
                  <a:cs typeface="Calibri" panose="020F0502020204030204" pitchFamily="34" charset="0"/>
                </a:rPr>
                <a:t>Firebase (Firestore &amp; Authentication)</a:t>
              </a:r>
              <a:endParaRPr lang="en-US" sz="25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5334A-E333-7099-4930-287CC31F8DC3}"/>
                </a:ext>
              </a:extLst>
            </p:cNvPr>
            <p:cNvSpPr txBox="1"/>
            <p:nvPr/>
          </p:nvSpPr>
          <p:spPr>
            <a:xfrm>
              <a:off x="1632855" y="4124197"/>
              <a:ext cx="446314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500" dirty="0">
                  <a:latin typeface="Vodafone Rg" panose="020B0606080202020204"/>
                  <a:ea typeface="Calibri" panose="020F0502020204030204" pitchFamily="34" charset="0"/>
                  <a:cs typeface="Calibri" panose="020F0502020204030204" pitchFamily="34" charset="0"/>
                </a:rPr>
                <a:t>Frontend Technologies (Vite + React + Tailwind CSS)</a:t>
              </a:r>
              <a:endParaRPr lang="en-US" sz="2500" dirty="0">
                <a:latin typeface="Vodafone Rg" panose="020B0606080202020204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B3262A-EBC7-70F4-E80B-7105E0186D12}"/>
                </a:ext>
              </a:extLst>
            </p:cNvPr>
            <p:cNvSpPr txBox="1"/>
            <p:nvPr/>
          </p:nvSpPr>
          <p:spPr>
            <a:xfrm>
              <a:off x="1077686" y="1687286"/>
              <a:ext cx="25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228E7F-45DD-6A92-9B7A-93012225AB45}"/>
                </a:ext>
              </a:extLst>
            </p:cNvPr>
            <p:cNvSpPr txBox="1"/>
            <p:nvPr/>
          </p:nvSpPr>
          <p:spPr>
            <a:xfrm>
              <a:off x="1077686" y="2492829"/>
              <a:ext cx="25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751CB5-990A-59AE-4BA7-0EAD540C8819}"/>
                </a:ext>
              </a:extLst>
            </p:cNvPr>
            <p:cNvSpPr txBox="1"/>
            <p:nvPr/>
          </p:nvSpPr>
          <p:spPr>
            <a:xfrm>
              <a:off x="1110343" y="3275111"/>
              <a:ext cx="25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30CF7E-892C-CA55-823A-B74F5B45E524}"/>
                </a:ext>
              </a:extLst>
            </p:cNvPr>
            <p:cNvSpPr txBox="1"/>
            <p:nvPr/>
          </p:nvSpPr>
          <p:spPr>
            <a:xfrm>
              <a:off x="1088572" y="4124197"/>
              <a:ext cx="25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56E4BE-594A-6803-2C46-5A2012300497}"/>
                </a:ext>
              </a:extLst>
            </p:cNvPr>
            <p:cNvSpPr txBox="1"/>
            <p:nvPr/>
          </p:nvSpPr>
          <p:spPr>
            <a:xfrm>
              <a:off x="1099458" y="4929740"/>
              <a:ext cx="25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07A0B0-94CA-00FB-D02F-8A46644F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97" y="1044053"/>
            <a:ext cx="4791919" cy="54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B831E-2DB1-15E4-302C-88D00DC0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05"/>
          <a:stretch>
            <a:fillRect/>
          </a:stretch>
        </p:blipFill>
        <p:spPr>
          <a:xfrm>
            <a:off x="830580" y="1490252"/>
            <a:ext cx="10287000" cy="4785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633</Words>
  <Application>Microsoft Office PowerPoint</Application>
  <PresentationFormat>Widescreen</PresentationFormat>
  <Paragraphs>101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Calibri</vt:lpstr>
      <vt:lpstr>Times New Roman</vt:lpstr>
      <vt:lpstr>Vodafone Rg</vt:lpstr>
      <vt:lpstr>Wingdings</vt:lpstr>
      <vt:lpstr>Blank</vt:lpstr>
      <vt:lpstr>Content Body Slide</vt:lpstr>
      <vt:lpstr>Content Body Part_Internal</vt:lpstr>
      <vt:lpstr>PowerPoint Presentation</vt:lpstr>
      <vt:lpstr>Project Title:  Smart Hazard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PARITOSH NILMANI</cp:lastModifiedBy>
  <cp:revision>14</cp:revision>
  <dcterms:created xsi:type="dcterms:W3CDTF">2025-07-08T05:06:56Z</dcterms:created>
  <dcterms:modified xsi:type="dcterms:W3CDTF">2026-02-15T05:16:43Z</dcterms:modified>
</cp:coreProperties>
</file>